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8" r:id="rId3"/>
    <p:sldId id="271" r:id="rId4"/>
    <p:sldId id="259" r:id="rId5"/>
    <p:sldId id="272" r:id="rId6"/>
    <p:sldId id="280" r:id="rId7"/>
    <p:sldId id="281" r:id="rId8"/>
    <p:sldId id="284" r:id="rId9"/>
    <p:sldId id="273" r:id="rId10"/>
    <p:sldId id="278" r:id="rId11"/>
    <p:sldId id="287" r:id="rId12"/>
    <p:sldId id="285" r:id="rId13"/>
    <p:sldId id="286" r:id="rId14"/>
    <p:sldId id="277" r:id="rId15"/>
    <p:sldId id="268" r:id="rId16"/>
    <p:sldId id="288" r:id="rId17"/>
    <p:sldId id="269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75488256"/>
        <c:axId val="81076992"/>
        <c:axId val="0"/>
      </c:bar3DChart>
      <c:catAx>
        <c:axId val="75488256"/>
        <c:scaling>
          <c:orientation val="minMax"/>
        </c:scaling>
        <c:axPos val="b"/>
        <c:tickLblPos val="nextTo"/>
        <c:crossAx val="81076992"/>
        <c:crosses val="autoZero"/>
        <c:auto val="1"/>
        <c:lblAlgn val="ctr"/>
        <c:lblOffset val="100"/>
      </c:catAx>
      <c:valAx>
        <c:axId val="81076992"/>
        <c:scaling>
          <c:orientation val="minMax"/>
        </c:scaling>
        <c:axPos val="l"/>
        <c:majorGridlines/>
        <c:numFmt formatCode="General" sourceLinked="1"/>
        <c:tickLblPos val="nextTo"/>
        <c:crossAx val="75488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9489932950283512E-2"/>
          <c:y val="0.24616477985317972"/>
          <c:w val="0.69222027846255674"/>
          <c:h val="0.69543318673600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Видел ли ты радугу?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цветов у радуги?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4 цвета</c:v>
                </c:pt>
                <c:pt idx="1">
                  <c:v>5 цветов</c:v>
                </c:pt>
                <c:pt idx="2">
                  <c:v>7 цветов</c:v>
                </c:pt>
                <c:pt idx="3">
                  <c:v>8 цветов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Когда появляется радуга?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После дождя</c:v>
                </c:pt>
                <c:pt idx="1">
                  <c:v>Дождь и солнце</c:v>
                </c:pt>
                <c:pt idx="2">
                  <c:v>Затрудняются в ответе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2757E-4756-47E6-B819-CEC4A651468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545BD-2276-41FB-87C3-A8370DF8B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D98DE-89E9-4101-B86B-7CDD8D3B3B25}" type="slidenum">
              <a:rPr lang="ru-RU"/>
              <a:pPr/>
              <a:t>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545BD-2276-41FB-87C3-A8370DF8B7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E99-18A4-4D2C-9A8B-869A4422052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0EAC-88FF-47D2-9440-97F2AEFC8F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6921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92725" y="3933825"/>
            <a:ext cx="385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                                                                           </a:t>
            </a:r>
            <a:endParaRPr lang="ru-RU" b="1">
              <a:solidFill>
                <a:srgbClr val="F8F8F8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979613" y="6021388"/>
            <a:ext cx="50419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F8F8F8"/>
              </a:solidFill>
            </a:endParaRPr>
          </a:p>
          <a:p>
            <a:pPr algn="ctr"/>
            <a:endParaRPr lang="ru-RU" b="1"/>
          </a:p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8604250" cy="1004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/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186113" y="3068638"/>
            <a:ext cx="2773362" cy="3113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832475" cy="11521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/>
            </a:prstTxWarp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algn="ctr"/>
            <a:r>
              <a:rPr lang="ru-RU" sz="48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«Загадки небесных красок»</a:t>
            </a:r>
            <a:endParaRPr lang="ru-RU" sz="4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501008"/>
            <a:ext cx="6192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представляет: Кузнецов Женя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учитель-логопед </a:t>
            </a:r>
            <a:r>
              <a:rPr lang="ru-RU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Ведьманова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С.А.</a:t>
            </a:r>
          </a:p>
          <a:p>
            <a:pPr algn="ctr"/>
            <a:endParaRPr lang="ru-RU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№141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Ульяновск</a:t>
            </a:r>
          </a:p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105273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Призма «рисует» мини-радугу</a:t>
            </a:r>
            <a:endParaRPr lang="ru-RU" sz="3200" b="1" kern="10" dirty="0">
              <a:ln w="19050">
                <a:solidFill>
                  <a:srgbClr val="FFCC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844825"/>
            <a:ext cx="7416800" cy="468052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9713" y="3244334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Классификация картотеки</a:t>
            </a:r>
            <a:endParaRPr lang="ru-RU" dirty="0"/>
          </a:p>
        </p:txBody>
      </p:sp>
      <p:pic>
        <p:nvPicPr>
          <p:cNvPr id="40962" name="Picture 2" descr="C:\Users\User\Desktop\0_385b5_ac38ff8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48680"/>
            <a:ext cx="7620000" cy="57282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980728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Двойная радуга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89700"/>
          </a:xfrm>
          <a:prstGeom prst="rect">
            <a:avLst/>
          </a:prstGeom>
          <a:noFill/>
        </p:spPr>
      </p:pic>
      <p:pic>
        <p:nvPicPr>
          <p:cNvPr id="706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0668" name="WordArt 12"/>
          <p:cNvSpPr>
            <a:spLocks noChangeArrowheads="1" noChangeShapeType="1" noTextEdit="1"/>
          </p:cNvSpPr>
          <p:nvPr/>
        </p:nvSpPr>
        <p:spPr bwMode="auto">
          <a:xfrm rot="5400000">
            <a:off x="280988" y="3382963"/>
            <a:ext cx="3495675" cy="2200275"/>
          </a:xfrm>
          <a:prstGeom prst="rect">
            <a:avLst/>
          </a:prstGeom>
        </p:spPr>
        <p:txBody>
          <a:bodyPr spcFirstLastPara="1" vert="wordArtVert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auto"/>
            <a:r>
              <a:rPr lang="ru-RU" kern="10">
                <a:ln w="12700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67687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«Каждый</a:t>
            </a:r>
            <a:r>
              <a:rPr lang="ru-RU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</a:t>
            </a:r>
            <a:r>
              <a:rPr lang="ru-RU" sz="4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охотник </a:t>
            </a:r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желает</a:t>
            </a:r>
            <a:r>
              <a:rPr lang="ru-RU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</a:t>
            </a:r>
            <a:r>
              <a:rPr lang="ru-RU" sz="44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знать,</a:t>
            </a:r>
            <a:r>
              <a:rPr lang="ru-RU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</a:t>
            </a:r>
            <a:r>
              <a:rPr lang="ru-RU" sz="4400" b="1" i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где</a:t>
            </a:r>
            <a:r>
              <a:rPr lang="ru-RU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</a:t>
            </a: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сидит</a:t>
            </a:r>
            <a:r>
              <a:rPr lang="ru-RU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</a:t>
            </a:r>
            <a:r>
              <a:rPr lang="ru-RU" sz="4400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фазан»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rgbClr val="FF0066"/>
                </a:solidFill>
                <a:latin typeface="Cooper Black" pitchFamily="18" charset="0"/>
              </a:rPr>
              <a:t>«Как</a:t>
            </a:r>
            <a:r>
              <a:rPr lang="ru-RU" sz="4400" b="1" i="1" dirty="0" smtClean="0">
                <a:latin typeface="Cooper Black" pitchFamily="18" charset="0"/>
              </a:rPr>
              <a:t> </a:t>
            </a:r>
            <a:r>
              <a:rPr lang="ru-RU" sz="4400" b="1" i="1" dirty="0" smtClean="0">
                <a:solidFill>
                  <a:srgbClr val="FF3300"/>
                </a:solidFill>
                <a:latin typeface="Cooper Black" pitchFamily="18" charset="0"/>
              </a:rPr>
              <a:t>однажды</a:t>
            </a:r>
            <a:r>
              <a:rPr lang="ru-RU" sz="4400" b="1" i="1" dirty="0" smtClean="0">
                <a:latin typeface="Cooper Black" pitchFamily="18" charset="0"/>
              </a:rPr>
              <a:t> </a:t>
            </a:r>
            <a:r>
              <a:rPr lang="ru-RU" sz="4400" b="1" i="1" dirty="0" smtClean="0">
                <a:solidFill>
                  <a:srgbClr val="FFFF66"/>
                </a:solidFill>
                <a:latin typeface="Cooper Black" pitchFamily="18" charset="0"/>
              </a:rPr>
              <a:t>Жак-</a:t>
            </a:r>
            <a:r>
              <a:rPr lang="ru-RU" sz="4400" b="1" i="1" dirty="0" smtClean="0">
                <a:latin typeface="Cooper Black" pitchFamily="18" charset="0"/>
              </a:rPr>
              <a:t> </a:t>
            </a:r>
            <a:r>
              <a:rPr lang="ru-RU" sz="4400" b="1" i="1" dirty="0" smtClean="0">
                <a:solidFill>
                  <a:srgbClr val="00FF00"/>
                </a:solidFill>
                <a:latin typeface="Cooper Black" pitchFamily="18" charset="0"/>
              </a:rPr>
              <a:t>звонарь</a:t>
            </a:r>
            <a:r>
              <a:rPr lang="ru-RU" sz="4400" b="1" i="1" dirty="0" smtClean="0">
                <a:latin typeface="Cooper Black" pitchFamily="18" charset="0"/>
              </a:rPr>
              <a:t> </a:t>
            </a:r>
            <a:r>
              <a:rPr lang="ru-RU" sz="4400" b="1" i="1" dirty="0" smtClean="0">
                <a:solidFill>
                  <a:srgbClr val="00FFFF"/>
                </a:solidFill>
                <a:latin typeface="Cooper Black" pitchFamily="18" charset="0"/>
              </a:rPr>
              <a:t>головою</a:t>
            </a:r>
            <a:r>
              <a:rPr lang="ru-RU" sz="4400" b="1" i="1" dirty="0" smtClean="0">
                <a:solidFill>
                  <a:srgbClr val="0066FF"/>
                </a:solidFill>
                <a:latin typeface="Cooper Black" pitchFamily="18" charset="0"/>
              </a:rPr>
              <a:t> </a:t>
            </a:r>
            <a:r>
              <a:rPr lang="ru-RU" sz="4400" b="1" i="1" dirty="0" smtClean="0">
                <a:solidFill>
                  <a:srgbClr val="0000FF"/>
                </a:solidFill>
                <a:latin typeface="Cooper Black" pitchFamily="18" charset="0"/>
              </a:rPr>
              <a:t>сломал</a:t>
            </a:r>
            <a:r>
              <a:rPr lang="ru-RU" sz="4400" b="1" i="1" dirty="0" smtClean="0">
                <a:latin typeface="Cooper Black" pitchFamily="18" charset="0"/>
              </a:rPr>
              <a:t> </a:t>
            </a:r>
            <a:r>
              <a:rPr lang="ru-RU" sz="4400" b="1" i="1" dirty="0" smtClean="0">
                <a:solidFill>
                  <a:srgbClr val="9933FF"/>
                </a:solidFill>
                <a:latin typeface="Cooper Black" pitchFamily="18" charset="0"/>
              </a:rPr>
              <a:t>фонарь»</a:t>
            </a:r>
            <a:r>
              <a:rPr lang="ru-RU" sz="4400" i="1" dirty="0" smtClean="0">
                <a:latin typeface="Cooper Black" pitchFamily="18" charset="0"/>
              </a:rPr>
              <a:t> </a:t>
            </a:r>
            <a:endParaRPr lang="ru-RU" sz="4400" i="1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242088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Чтобы убедиться в том, что белый цвет состоит из семи цветов и радугу можно получить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искусственным путём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, я провел опыт. </a:t>
            </a:r>
          </a:p>
          <a:p>
            <a:pPr indent="441325" algn="just">
              <a:lnSpc>
                <a:spcPct val="80000"/>
              </a:lnSpc>
            </a:pPr>
            <a:r>
              <a:rPr lang="ru-RU" sz="2800" b="1" u="sng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Мне понадобился: </a:t>
            </a:r>
          </a:p>
          <a:p>
            <a:pPr indent="44132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фонарик </a:t>
            </a:r>
          </a:p>
          <a:p>
            <a:pPr indent="44132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ёмкость для воды </a:t>
            </a:r>
          </a:p>
          <a:p>
            <a:pPr indent="44132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плоское зеркало </a:t>
            </a:r>
          </a:p>
          <a:p>
            <a:pPr indent="44132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белый картон  </a:t>
            </a:r>
          </a:p>
          <a:p>
            <a:pPr indent="44132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836712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44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Опыт   «Цвета радуги»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9713" y="3244334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Классификация картотеки</a:t>
            </a:r>
            <a:endParaRPr lang="ru-RU" dirty="0"/>
          </a:p>
        </p:txBody>
      </p:sp>
      <p:pic>
        <p:nvPicPr>
          <p:cNvPr id="7" name="Picture 4" descr="DSCN1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692696"/>
            <a:ext cx="8064896" cy="5832648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1907704" y="105273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124744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«Радуга» в домашних условиях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i="1" dirty="0">
                <a:latin typeface="Times New Roman" pitchFamily="18" charset="0"/>
              </a:rPr>
              <a:t> </a:t>
            </a:r>
            <a:r>
              <a:rPr lang="ru-RU" sz="4000" b="1" dirty="0"/>
              <a:t>                   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7843" name="WordArt 19"/>
          <p:cNvSpPr>
            <a:spLocks noChangeArrowheads="1" noChangeShapeType="1" noTextEdit="1"/>
          </p:cNvSpPr>
          <p:nvPr/>
        </p:nvSpPr>
        <p:spPr bwMode="auto">
          <a:xfrm>
            <a:off x="683568" y="765175"/>
            <a:ext cx="280893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19050">
                <a:solidFill>
                  <a:srgbClr val="FFCC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Обратный процесс дисперсии</a:t>
            </a:r>
            <a:endParaRPr lang="ru-RU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844824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Диск разделили на 7 цветов, в центр вставляем ось вращения – </a:t>
            </a:r>
            <a:r>
              <a:rPr lang="ru-RU" sz="2800" i="1" u="sng" dirty="0" smtClean="0">
                <a:solidFill>
                  <a:srgbClr val="FF0000"/>
                </a:solidFill>
                <a:latin typeface="Comic Sans MS" pitchFamily="66" charset="0"/>
              </a:rPr>
              <a:t>получился волчок.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Если его вращать, то разноцветные полоски сливаются в один </a:t>
            </a:r>
            <a:r>
              <a:rPr lang="ru-RU" sz="2800" i="1" u="sng" dirty="0" smtClean="0">
                <a:solidFill>
                  <a:srgbClr val="FF0000"/>
                </a:solidFill>
                <a:latin typeface="Comic Sans MS" pitchFamily="66" charset="0"/>
              </a:rPr>
              <a:t>белый цвет.</a:t>
            </a:r>
            <a:endParaRPr lang="ru-RU" sz="2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J:\DCIM\102MSDCF\DSC06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744416" cy="2496277"/>
          </a:xfrm>
          <a:prstGeom prst="rect">
            <a:avLst/>
          </a:prstGeom>
          <a:noFill/>
        </p:spPr>
      </p:pic>
      <p:pic>
        <p:nvPicPr>
          <p:cNvPr id="2051" name="Picture 3" descr="C:\Users\User\Desktop\Развивающие-игрушки-для-дете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744416" cy="252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wpapers_ru_Двойная-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834" y="0"/>
            <a:ext cx="5696165" cy="3356992"/>
          </a:xfrm>
          <a:prstGeom prst="rect">
            <a:avLst/>
          </a:prstGeom>
          <a:noFill/>
        </p:spPr>
      </p:pic>
      <p:pic>
        <p:nvPicPr>
          <p:cNvPr id="1028" name="Picture 4" descr="C:\Users\User\Desktop\405144_1920_svoya_ucoz_ru_waterfall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25040"/>
            <a:ext cx="5652119" cy="35329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92696"/>
            <a:ext cx="341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Красивое природное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явление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И обосновано физически давно,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407707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Но, вглядываясь в это наваждение,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Испытываем радость и тепло.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260350"/>
            <a:ext cx="8629650" cy="6409010"/>
          </a:xfrm>
        </p:spPr>
        <p:txBody>
          <a:bodyPr>
            <a:normAutofit fontScale="85000" lnSpcReduction="20000"/>
          </a:bodyPr>
          <a:lstStyle/>
          <a:p>
            <a:pPr marL="0" indent="460375" algn="ctr">
              <a:lnSpc>
                <a:spcPct val="90000"/>
              </a:lnSpc>
              <a:buFontTx/>
              <a:buNone/>
            </a:pPr>
            <a:endParaRPr lang="ru-RU" b="1" dirty="0">
              <a:latin typeface="Comic Sans MS" pitchFamily="66" charset="0"/>
            </a:endParaRPr>
          </a:p>
          <a:p>
            <a:pPr marL="0" indent="460375" algn="ctr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460375"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Литература:</a:t>
            </a:r>
          </a:p>
          <a:p>
            <a:pPr marL="0" indent="460375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460375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1. Большая энциклопедия знаний/Пер. Л.С. Беловой.- М.:Эксмо,2012</a:t>
            </a:r>
          </a:p>
          <a:p>
            <a:pPr marL="0" indent="460375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2. Волина В.в.,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МаклаковК.В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Естествознание.Екатеринбург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: АРД ЛТД, 1998</a:t>
            </a:r>
          </a:p>
          <a:p>
            <a:pPr marL="0" indent="460375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Окслейд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К, Генри А.Юному эрудиту обо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всём.М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 «Махаон».2006</a:t>
            </a:r>
          </a:p>
          <a:p>
            <a:pPr marL="0" indent="460375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4. Перельман Я.И.опыты по физике для детей.Омега,1994</a:t>
            </a:r>
          </a:p>
          <a:p>
            <a:pPr marL="0" indent="460375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5.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Рабиза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Р.В. Простые опыты: Забавная физика для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детей.-М.:Детская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литература, 2002</a:t>
            </a:r>
          </a:p>
          <a:p>
            <a:pPr marL="0" indent="460375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6.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Хинклер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Бук.365 научных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экспериментов.-М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., 2010</a:t>
            </a:r>
          </a:p>
          <a:p>
            <a:pPr marL="0" indent="460375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7. Хочу всё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знать!:Большая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иллюстрированная энциклопедия интеллекта/Пер. с анг.А.Зыковой.-М.:Эксмо,2007</a:t>
            </a:r>
          </a:p>
          <a:p>
            <a:pPr marL="0" indent="460375" algn="ctr">
              <a:lnSpc>
                <a:spcPct val="90000"/>
              </a:lnSpc>
              <a:buFontTx/>
              <a:buAutoNum type="arabicPeriod"/>
            </a:pPr>
            <a:endParaRPr lang="ru-RU" dirty="0" smtClean="0"/>
          </a:p>
          <a:p>
            <a:pPr marL="0" indent="460375" algn="ctr">
              <a:lnSpc>
                <a:spcPct val="90000"/>
              </a:lnSpc>
              <a:buFontTx/>
              <a:buAutoNum type="arabicPeriod"/>
            </a:pPr>
            <a:endParaRPr lang="ru-RU" dirty="0"/>
          </a:p>
        </p:txBody>
      </p:sp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1259632" y="332656"/>
            <a:ext cx="788436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CC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i="1" dirty="0">
                <a:latin typeface="Times New Roman" pitchFamily="18" charset="0"/>
              </a:rPr>
              <a:t> </a:t>
            </a:r>
            <a:r>
              <a:rPr lang="ru-RU" sz="4000" b="1" dirty="0"/>
              <a:t>                   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7843" name="WordArt 19"/>
          <p:cNvSpPr>
            <a:spLocks noChangeArrowheads="1" noChangeShapeType="1" noTextEdit="1"/>
          </p:cNvSpPr>
          <p:nvPr/>
        </p:nvSpPr>
        <p:spPr bwMode="auto">
          <a:xfrm>
            <a:off x="683568" y="765175"/>
            <a:ext cx="280893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19050">
                <a:solidFill>
                  <a:srgbClr val="FFCC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98884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внимание!!!</a:t>
            </a:r>
            <a:endParaRPr lang="ru-RU" sz="8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ru-RU" sz="2800" b="1" dirty="0"/>
              <a:t>	</a:t>
            </a:r>
          </a:p>
          <a:p>
            <a:pPr algn="just"/>
            <a:r>
              <a:rPr lang="ru-RU" sz="2800" b="1" dirty="0"/>
              <a:t>	</a:t>
            </a:r>
          </a:p>
          <a:p>
            <a:pPr algn="just"/>
            <a:r>
              <a:rPr lang="ru-RU" sz="2800" dirty="0" smtClean="0"/>
              <a:t>	</a:t>
            </a:r>
            <a:r>
              <a:rPr lang="ru-RU" sz="2800" b="1" dirty="0" smtClean="0"/>
              <a:t>     	                </a:t>
            </a: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Вид проекта:</a:t>
            </a:r>
            <a:endParaRPr lang="ru-RU" sz="44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	</a:t>
            </a:r>
            <a:endParaRPr lang="ru-RU" sz="5400" b="1" dirty="0" smtClean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/>
          </a:p>
          <a:p>
            <a:pPr algn="just"/>
            <a:r>
              <a:rPr lang="ru-RU" sz="2800" b="1" dirty="0" smtClean="0"/>
              <a:t>   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 контингенту участников - дети 6 - 7 лет.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 приоритету метода – информационно - поисковый.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По продолжительности – январь - февраль 2013 года.</a:t>
            </a:r>
          </a:p>
          <a:p>
            <a:pPr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Цель проекта: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Определить, какая существует связь между дождём, солнцем и появлением радуги.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Выяснить причины возникновения радуги, и можно ли получить радугу в домашних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6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99392"/>
            <a:ext cx="9144000" cy="6957392"/>
          </a:xfrm>
          <a:noFill/>
          <a:ln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971550" y="692150"/>
            <a:ext cx="70564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8569325" cy="390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/>
              <a:t>     </a:t>
            </a:r>
          </a:p>
          <a:p>
            <a:r>
              <a:rPr lang="ru-RU" sz="3200" b="1" dirty="0"/>
              <a:t>	</a:t>
            </a:r>
          </a:p>
          <a:p>
            <a:r>
              <a:rPr lang="ru-RU" sz="3200" b="1" dirty="0"/>
              <a:t>	</a:t>
            </a:r>
          </a:p>
          <a:p>
            <a:endParaRPr lang="ru-RU" sz="3200" b="1" dirty="0"/>
          </a:p>
          <a:p>
            <a:r>
              <a:rPr lang="ru-RU" sz="3200" b="1" dirty="0"/>
              <a:t>		</a:t>
            </a:r>
          </a:p>
          <a:p>
            <a:endParaRPr lang="ru-RU" sz="3200" b="1" dirty="0"/>
          </a:p>
          <a:p>
            <a:endParaRPr lang="ru-RU" sz="3200" b="1" dirty="0"/>
          </a:p>
          <a:p>
            <a:pPr lvl="1" algn="just"/>
            <a:r>
              <a:rPr lang="ru-RU" sz="3200" b="1" dirty="0"/>
              <a:t>	</a:t>
            </a:r>
            <a:endParaRPr lang="ru-RU" sz="2800" b="1" dirty="0"/>
          </a:p>
        </p:txBody>
      </p:sp>
      <p:sp>
        <p:nvSpPr>
          <p:cNvPr id="90119" name="WordArt 7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72009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endParaRPr lang="ru-RU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90120" name="WordArt 8"/>
          <p:cNvSpPr>
            <a:spLocks noChangeArrowheads="1" noChangeShapeType="1" noTextEdit="1"/>
          </p:cNvSpPr>
          <p:nvPr/>
        </p:nvSpPr>
        <p:spPr bwMode="auto">
          <a:xfrm>
            <a:off x="2411413" y="1125538"/>
            <a:ext cx="36734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00808"/>
            <a:ext cx="8352928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Задачи проекта: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Привлечь интерес к природным явлениям.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Раскрыть научные факты, подтверждённые экспериментами.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Формировать исследовательские навыки.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Развивать познавательную активность.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88640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Копилка проекта: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1629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8145">
            <a:off x="4835752" y="2774361"/>
            <a:ext cx="1906429" cy="227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ooks.tomsk-shop.ru/files/products/25000272027.300x300.jpg?afa88bec4e880291674ea5c67afca8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70295">
            <a:off x="6764466" y="1423580"/>
            <a:ext cx="180020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boljwaja-kniga-poche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1583">
            <a:off x="520464" y="4133609"/>
            <a:ext cx="1776860" cy="2267773"/>
          </a:xfrm>
          <a:prstGeom prst="rect">
            <a:avLst/>
          </a:prstGeom>
          <a:noFill/>
        </p:spPr>
      </p:pic>
      <p:pic>
        <p:nvPicPr>
          <p:cNvPr id="1029" name="Picture 5" descr="C:\Users\User\Desktop\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11151">
            <a:off x="6682976" y="3760817"/>
            <a:ext cx="1962952" cy="2568013"/>
          </a:xfrm>
          <a:prstGeom prst="rect">
            <a:avLst/>
          </a:prstGeom>
          <a:noFill/>
        </p:spPr>
      </p:pic>
      <p:pic>
        <p:nvPicPr>
          <p:cNvPr id="1030" name="Picture 6" descr="C:\Users\User\Desktop\365-nauchnyh-eksperimentov-afacd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62534">
            <a:off x="623333" y="1385548"/>
            <a:ext cx="2288431" cy="1936918"/>
          </a:xfrm>
          <a:prstGeom prst="rect">
            <a:avLst/>
          </a:prstGeom>
          <a:noFill/>
        </p:spPr>
      </p:pic>
      <p:pic>
        <p:nvPicPr>
          <p:cNvPr id="1031" name="Picture 7" descr="C:\Users\User\Desktop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50454">
            <a:off x="2429103" y="4595751"/>
            <a:ext cx="1375359" cy="1921214"/>
          </a:xfrm>
          <a:prstGeom prst="rect">
            <a:avLst/>
          </a:prstGeom>
          <a:noFill/>
        </p:spPr>
      </p:pic>
      <p:pic>
        <p:nvPicPr>
          <p:cNvPr id="5" name="Picture 2" descr="C:\Users\User\Desktop\i (5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06201">
            <a:off x="3354941" y="1804745"/>
            <a:ext cx="1623492" cy="1947923"/>
          </a:xfrm>
          <a:prstGeom prst="rect">
            <a:avLst/>
          </a:prstGeom>
          <a:noFill/>
        </p:spPr>
      </p:pic>
      <p:pic>
        <p:nvPicPr>
          <p:cNvPr id="1027" name="Picture 3" descr="C:\Users\User\Desktop\i (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3068960"/>
            <a:ext cx="1440160" cy="1656184"/>
          </a:xfrm>
          <a:prstGeom prst="rect">
            <a:avLst/>
          </a:prstGeom>
          <a:noFill/>
        </p:spPr>
      </p:pic>
      <p:pic>
        <p:nvPicPr>
          <p:cNvPr id="7" name="Picture 2" descr="C:\Users\User\Desktop\127188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780854">
            <a:off x="4108339" y="4232572"/>
            <a:ext cx="1712035" cy="239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2050" name="Picture 2" descr="C:\Users\User\Desktop\220px-Prism_rainbow_sch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7"/>
            <a:ext cx="5328592" cy="37925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1760" y="1052736"/>
            <a:ext cx="5256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Преломление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луча света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1556792"/>
            <a:ext cx="41764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6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В 1672 году</a:t>
            </a:r>
          </a:p>
          <a:p>
            <a:pPr lvl="1" algn="ctr"/>
            <a:r>
              <a:rPr lang="ru-RU" sz="36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Исаак  Ньютон (физик, математик, астронавт)</a:t>
            </a:r>
          </a:p>
          <a:p>
            <a:pPr lvl="1" algn="ctr"/>
            <a:r>
              <a:rPr lang="ru-RU" sz="36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объяснил , как</a:t>
            </a:r>
          </a:p>
          <a:p>
            <a:pPr lvl="1" algn="ctr"/>
            <a:r>
              <a:rPr lang="ru-RU" sz="3600" b="1" kern="10" dirty="0" smtClean="0">
                <a:ln w="19050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преломляются   лучи  света</a:t>
            </a:r>
          </a:p>
          <a:p>
            <a:pPr algn="ctr"/>
            <a:endParaRPr lang="ru-RU" sz="2800" b="1" kern="10" dirty="0" smtClean="0">
              <a:ln w="19050">
                <a:solidFill>
                  <a:srgbClr val="FFCC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endParaRPr lang="ru-RU" sz="2800" b="1" kern="10" dirty="0">
              <a:ln w="19050">
                <a:solidFill>
                  <a:srgbClr val="FFCC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" name="Содержимое 12" descr="Newton_I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3699881" cy="506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188640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Анкетирование детей</a:t>
            </a:r>
            <a:endParaRPr lang="ru-RU" sz="44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83568" y="1340768"/>
          <a:ext cx="333603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076056" y="1268760"/>
          <a:ext cx="3696072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907704" y="3889896"/>
          <a:ext cx="6120680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6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-171400"/>
            <a:ext cx="882047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Картотека проекта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Воздействие природных явлений на органы чувств</a:t>
            </a:r>
          </a:p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Расположение природных явлений в пространстве</a:t>
            </a:r>
          </a:p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Цвет природных явлений</a:t>
            </a:r>
          </a:p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Температура, при которой происходят эти природные явления</a:t>
            </a:r>
          </a:p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Время суток, при котором происходят природные явления</a:t>
            </a:r>
          </a:p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Время года, при котором происходят природные явления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438</Words>
  <Application>Microsoft Office PowerPoint</Application>
  <PresentationFormat>Экран (4:3)</PresentationFormat>
  <Paragraphs>126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  </vt:lpstr>
      <vt:lpstr>Слайд 16</vt:lpstr>
      <vt:lpstr>Слайд 17</vt:lpstr>
      <vt:lpstr>                     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2013-02-24T14:30:10Z</dcterms:created>
  <dcterms:modified xsi:type="dcterms:W3CDTF">2013-03-31T14:16:47Z</dcterms:modified>
</cp:coreProperties>
</file>